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79" r:id="rId3"/>
    <p:sldId id="480" r:id="rId4"/>
    <p:sldId id="482" r:id="rId5"/>
    <p:sldId id="487" r:id="rId6"/>
    <p:sldId id="481" r:id="rId7"/>
    <p:sldId id="483" r:id="rId8"/>
    <p:sldId id="493" r:id="rId9"/>
    <p:sldId id="492" r:id="rId10"/>
    <p:sldId id="486" r:id="rId11"/>
    <p:sldId id="490" r:id="rId12"/>
    <p:sldId id="484" r:id="rId13"/>
    <p:sldId id="485" r:id="rId14"/>
    <p:sldId id="489" r:id="rId15"/>
    <p:sldId id="488" r:id="rId16"/>
    <p:sldId id="494" r:id="rId17"/>
    <p:sldId id="495" r:id="rId18"/>
    <p:sldId id="496" r:id="rId19"/>
    <p:sldId id="497" r:id="rId20"/>
    <p:sldId id="498" r:id="rId21"/>
    <p:sldId id="49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4" autoAdjust="0"/>
    <p:restoredTop sz="76621"/>
  </p:normalViewPr>
  <p:slideViewPr>
    <p:cSldViewPr snapToGrid="0">
      <p:cViewPr varScale="1">
        <p:scale>
          <a:sx n="60" d="100"/>
          <a:sy n="60" d="100"/>
        </p:scale>
        <p:origin x="192" y="504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2B5DE7-C3FF-4D9F-9DB3-6B500A70E4A2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161867F-09C8-48C1-AA06-00A32C7129DC}">
      <dgm:prSet/>
      <dgm:spPr/>
      <dgm:t>
        <a:bodyPr/>
        <a:lstStyle/>
        <a:p>
          <a:r>
            <a:rPr lang="en-GB"/>
            <a:t>D</a:t>
          </a:r>
          <a:r>
            <a:rPr lang="en-GB" b="0" i="0"/>
            <a:t>escription and context of the data. </a:t>
          </a:r>
          <a:endParaRPr lang="en-US"/>
        </a:p>
      </dgm:t>
    </dgm:pt>
    <dgm:pt modelId="{C3821B57-FBC6-43D6-A454-B1B35601CDDE}" type="parTrans" cxnId="{E3F5D50C-0CA2-4A1C-8B93-E6F4C1F11F3A}">
      <dgm:prSet/>
      <dgm:spPr/>
      <dgm:t>
        <a:bodyPr/>
        <a:lstStyle/>
        <a:p>
          <a:endParaRPr lang="en-US"/>
        </a:p>
      </dgm:t>
    </dgm:pt>
    <dgm:pt modelId="{48693031-34BA-4AF5-87EC-CB413519870A}" type="sibTrans" cxnId="{E3F5D50C-0CA2-4A1C-8B93-E6F4C1F11F3A}">
      <dgm:prSet/>
      <dgm:spPr/>
      <dgm:t>
        <a:bodyPr/>
        <a:lstStyle/>
        <a:p>
          <a:endParaRPr lang="en-US"/>
        </a:p>
      </dgm:t>
    </dgm:pt>
    <dgm:pt modelId="{BFF43D72-B74A-4E5E-8227-1C6A18621B01}">
      <dgm:prSet/>
      <dgm:spPr/>
      <dgm:t>
        <a:bodyPr/>
        <a:lstStyle/>
        <a:p>
          <a:r>
            <a:rPr lang="en-GB" b="0" i="0"/>
            <a:t>It helps to organize, find and understand data.</a:t>
          </a:r>
          <a:endParaRPr lang="en-US"/>
        </a:p>
      </dgm:t>
    </dgm:pt>
    <dgm:pt modelId="{B895C110-B32C-4E8A-A321-61C462B3C9F3}" type="parTrans" cxnId="{94C930F1-244F-4079-9AA0-190CD429D290}">
      <dgm:prSet/>
      <dgm:spPr/>
      <dgm:t>
        <a:bodyPr/>
        <a:lstStyle/>
        <a:p>
          <a:endParaRPr lang="en-US"/>
        </a:p>
      </dgm:t>
    </dgm:pt>
    <dgm:pt modelId="{D108F4A6-1A96-4E8D-94EC-EBB3EAB1C44E}" type="sibTrans" cxnId="{94C930F1-244F-4079-9AA0-190CD429D290}">
      <dgm:prSet/>
      <dgm:spPr/>
      <dgm:t>
        <a:bodyPr/>
        <a:lstStyle/>
        <a:p>
          <a:endParaRPr lang="en-US"/>
        </a:p>
      </dgm:t>
    </dgm:pt>
    <dgm:pt modelId="{9CAB2AD9-5D56-4B53-92FA-79E59A3494E3}" type="pres">
      <dgm:prSet presAssocID="{FF2B5DE7-C3FF-4D9F-9DB3-6B500A70E4A2}" presName="root" presStyleCnt="0">
        <dgm:presLayoutVars>
          <dgm:dir/>
          <dgm:resizeHandles val="exact"/>
        </dgm:presLayoutVars>
      </dgm:prSet>
      <dgm:spPr/>
    </dgm:pt>
    <dgm:pt modelId="{929A87FE-DC05-4518-A368-A8A3BDF23F8A}" type="pres">
      <dgm:prSet presAssocID="{8161867F-09C8-48C1-AA06-00A32C7129DC}" presName="compNode" presStyleCnt="0"/>
      <dgm:spPr/>
    </dgm:pt>
    <dgm:pt modelId="{211C93E9-CEAC-4087-B0AC-C3C3FB6C3D14}" type="pres">
      <dgm:prSet presAssocID="{8161867F-09C8-48C1-AA06-00A32C7129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08501ED-1B39-46EB-B451-6D5A60C8D212}" type="pres">
      <dgm:prSet presAssocID="{8161867F-09C8-48C1-AA06-00A32C7129DC}" presName="spaceRect" presStyleCnt="0"/>
      <dgm:spPr/>
    </dgm:pt>
    <dgm:pt modelId="{CC900213-206B-4D8A-BAB7-86D5CA018F99}" type="pres">
      <dgm:prSet presAssocID="{8161867F-09C8-48C1-AA06-00A32C7129DC}" presName="textRect" presStyleLbl="revTx" presStyleIdx="0" presStyleCnt="2">
        <dgm:presLayoutVars>
          <dgm:chMax val="1"/>
          <dgm:chPref val="1"/>
        </dgm:presLayoutVars>
      </dgm:prSet>
      <dgm:spPr/>
    </dgm:pt>
    <dgm:pt modelId="{2181391F-8802-4E3E-8CA6-DD6ED2B5B6C4}" type="pres">
      <dgm:prSet presAssocID="{48693031-34BA-4AF5-87EC-CB413519870A}" presName="sibTrans" presStyleCnt="0"/>
      <dgm:spPr/>
    </dgm:pt>
    <dgm:pt modelId="{19877D16-0187-40B8-B42C-124F5956849A}" type="pres">
      <dgm:prSet presAssocID="{BFF43D72-B74A-4E5E-8227-1C6A18621B01}" presName="compNode" presStyleCnt="0"/>
      <dgm:spPr/>
    </dgm:pt>
    <dgm:pt modelId="{26588598-C422-490A-A201-D782A75BA78C}" type="pres">
      <dgm:prSet presAssocID="{BFF43D72-B74A-4E5E-8227-1C6A18621B0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7138276-5725-4AA5-9CD4-4C62D0ABC2F8}" type="pres">
      <dgm:prSet presAssocID="{BFF43D72-B74A-4E5E-8227-1C6A18621B01}" presName="spaceRect" presStyleCnt="0"/>
      <dgm:spPr/>
    </dgm:pt>
    <dgm:pt modelId="{03C8ACC6-5427-4973-AB70-E0FC81F78294}" type="pres">
      <dgm:prSet presAssocID="{BFF43D72-B74A-4E5E-8227-1C6A18621B0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3F5D50C-0CA2-4A1C-8B93-E6F4C1F11F3A}" srcId="{FF2B5DE7-C3FF-4D9F-9DB3-6B500A70E4A2}" destId="{8161867F-09C8-48C1-AA06-00A32C7129DC}" srcOrd="0" destOrd="0" parTransId="{C3821B57-FBC6-43D6-A454-B1B35601CDDE}" sibTransId="{48693031-34BA-4AF5-87EC-CB413519870A}"/>
    <dgm:cxn modelId="{E17C1719-0C8C-4BAC-BC1C-DF09CABC44EE}" type="presOf" srcId="{8161867F-09C8-48C1-AA06-00A32C7129DC}" destId="{CC900213-206B-4D8A-BAB7-86D5CA018F99}" srcOrd="0" destOrd="0" presId="urn:microsoft.com/office/officeart/2018/2/layout/IconLabelList"/>
    <dgm:cxn modelId="{5733C555-8796-40FA-93C5-74C6EFB6F478}" type="presOf" srcId="{FF2B5DE7-C3FF-4D9F-9DB3-6B500A70E4A2}" destId="{9CAB2AD9-5D56-4B53-92FA-79E59A3494E3}" srcOrd="0" destOrd="0" presId="urn:microsoft.com/office/officeart/2018/2/layout/IconLabelList"/>
    <dgm:cxn modelId="{FE4BB089-5470-487C-932C-753D40D4AF5F}" type="presOf" srcId="{BFF43D72-B74A-4E5E-8227-1C6A18621B01}" destId="{03C8ACC6-5427-4973-AB70-E0FC81F78294}" srcOrd="0" destOrd="0" presId="urn:microsoft.com/office/officeart/2018/2/layout/IconLabelList"/>
    <dgm:cxn modelId="{94C930F1-244F-4079-9AA0-190CD429D290}" srcId="{FF2B5DE7-C3FF-4D9F-9DB3-6B500A70E4A2}" destId="{BFF43D72-B74A-4E5E-8227-1C6A18621B01}" srcOrd="1" destOrd="0" parTransId="{B895C110-B32C-4E8A-A321-61C462B3C9F3}" sibTransId="{D108F4A6-1A96-4E8D-94EC-EBB3EAB1C44E}"/>
    <dgm:cxn modelId="{F60A4011-97B8-4155-B8D3-017895DB071C}" type="presParOf" srcId="{9CAB2AD9-5D56-4B53-92FA-79E59A3494E3}" destId="{929A87FE-DC05-4518-A368-A8A3BDF23F8A}" srcOrd="0" destOrd="0" presId="urn:microsoft.com/office/officeart/2018/2/layout/IconLabelList"/>
    <dgm:cxn modelId="{156D1146-D39B-4C0E-BAEA-E908006C1630}" type="presParOf" srcId="{929A87FE-DC05-4518-A368-A8A3BDF23F8A}" destId="{211C93E9-CEAC-4087-B0AC-C3C3FB6C3D14}" srcOrd="0" destOrd="0" presId="urn:microsoft.com/office/officeart/2018/2/layout/IconLabelList"/>
    <dgm:cxn modelId="{738FB24E-5FBD-4CB7-ABDC-7A3F5C1207F2}" type="presParOf" srcId="{929A87FE-DC05-4518-A368-A8A3BDF23F8A}" destId="{008501ED-1B39-46EB-B451-6D5A60C8D212}" srcOrd="1" destOrd="0" presId="urn:microsoft.com/office/officeart/2018/2/layout/IconLabelList"/>
    <dgm:cxn modelId="{2D2B56E8-B2A4-4887-B952-37AD150E239D}" type="presParOf" srcId="{929A87FE-DC05-4518-A368-A8A3BDF23F8A}" destId="{CC900213-206B-4D8A-BAB7-86D5CA018F99}" srcOrd="2" destOrd="0" presId="urn:microsoft.com/office/officeart/2018/2/layout/IconLabelList"/>
    <dgm:cxn modelId="{07DE6504-3DB4-4773-9C32-208DB7BFBCA5}" type="presParOf" srcId="{9CAB2AD9-5D56-4B53-92FA-79E59A3494E3}" destId="{2181391F-8802-4E3E-8CA6-DD6ED2B5B6C4}" srcOrd="1" destOrd="0" presId="urn:microsoft.com/office/officeart/2018/2/layout/IconLabelList"/>
    <dgm:cxn modelId="{5895AE8B-B13F-4043-88D0-CBF04C004D10}" type="presParOf" srcId="{9CAB2AD9-5D56-4B53-92FA-79E59A3494E3}" destId="{19877D16-0187-40B8-B42C-124F5956849A}" srcOrd="2" destOrd="0" presId="urn:microsoft.com/office/officeart/2018/2/layout/IconLabelList"/>
    <dgm:cxn modelId="{972AE41D-DAC5-4FFB-8ECA-8493BC76D1C7}" type="presParOf" srcId="{19877D16-0187-40B8-B42C-124F5956849A}" destId="{26588598-C422-490A-A201-D782A75BA78C}" srcOrd="0" destOrd="0" presId="urn:microsoft.com/office/officeart/2018/2/layout/IconLabelList"/>
    <dgm:cxn modelId="{9400BC31-7C3F-4092-B2F7-155A2C4D6F5D}" type="presParOf" srcId="{19877D16-0187-40B8-B42C-124F5956849A}" destId="{F7138276-5725-4AA5-9CD4-4C62D0ABC2F8}" srcOrd="1" destOrd="0" presId="urn:microsoft.com/office/officeart/2018/2/layout/IconLabelList"/>
    <dgm:cxn modelId="{F6222A04-7330-4374-9162-2B704469BCF4}" type="presParOf" srcId="{19877D16-0187-40B8-B42C-124F5956849A}" destId="{03C8ACC6-5427-4973-AB70-E0FC81F7829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C93E9-CEAC-4087-B0AC-C3C3FB6C3D14}">
      <dsp:nvSpPr>
        <dsp:cNvPr id="0" name=""/>
        <dsp:cNvSpPr/>
      </dsp:nvSpPr>
      <dsp:spPr>
        <a:xfrm>
          <a:off x="2227225" y="73634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00213-206B-4D8A-BAB7-86D5CA018F99}">
      <dsp:nvSpPr>
        <dsp:cNvPr id="0" name=""/>
        <dsp:cNvSpPr/>
      </dsp:nvSpPr>
      <dsp:spPr>
        <a:xfrm>
          <a:off x="1039225" y="315057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</a:t>
          </a:r>
          <a:r>
            <a:rPr lang="en-GB" sz="2500" b="0" i="0" kern="1200"/>
            <a:t>escription and context of the data. </a:t>
          </a:r>
          <a:endParaRPr lang="en-US" sz="2500" kern="1200"/>
        </a:p>
      </dsp:txBody>
      <dsp:txXfrm>
        <a:off x="1039225" y="3150577"/>
        <a:ext cx="4320000" cy="720000"/>
      </dsp:txXfrm>
    </dsp:sp>
    <dsp:sp modelId="{26588598-C422-490A-A201-D782A75BA78C}">
      <dsp:nvSpPr>
        <dsp:cNvPr id="0" name=""/>
        <dsp:cNvSpPr/>
      </dsp:nvSpPr>
      <dsp:spPr>
        <a:xfrm>
          <a:off x="7303225" y="73634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8ACC6-5427-4973-AB70-E0FC81F78294}">
      <dsp:nvSpPr>
        <dsp:cNvPr id="0" name=""/>
        <dsp:cNvSpPr/>
      </dsp:nvSpPr>
      <dsp:spPr>
        <a:xfrm>
          <a:off x="6115225" y="315057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It helps to organize, find and understand data.</a:t>
          </a:r>
          <a:endParaRPr lang="en-US" sz="2500" kern="1200"/>
        </a:p>
      </dsp:txBody>
      <dsp:txXfrm>
        <a:off x="6115225" y="3150577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6/29/23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Sample metadata provides information about the origin, characteristics, and conditions of the samples used in a study.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 helps researchers design experiments, interpret data, and control for confounding factors.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Sample metadata ensures data quality, reproducibility, and compliance with ethical standards.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Proper documentation of sample metadata facilitates data sharing and enables others to evaluate and utilize the data effectively.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9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54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2559E32-3873-7D45-B9C6-C4F839B3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1BC6CA5-FB54-8746-B1B1-0D09602CEA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99336"/>
            <a:ext cx="2452283" cy="45757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DECEF87-946C-834D-8550-61FE3D91A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9235" y="1705343"/>
            <a:ext cx="9210963" cy="452612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1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E31514-F8EA-5D4E-B45D-65DD78D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D55F9-A3F2-1242-A5F3-5AAACC9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B56C0B-E29B-4842-B417-82BD0105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41A95EC-0528-8A4C-BE96-445CDE1B3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133" y="1705342"/>
            <a:ext cx="11487066" cy="4932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1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52" r:id="rId3"/>
    <p:sldLayoutId id="2147483653" r:id="rId4"/>
    <p:sldLayoutId id="2147483649" r:id="rId5"/>
    <p:sldLayoutId id="2147483654" r:id="rId6"/>
    <p:sldLayoutId id="2147483687" r:id="rId7"/>
    <p:sldLayoutId id="2147483656" r:id="rId8"/>
    <p:sldLayoutId id="2147483684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lood-sample-tube-container-32548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nnect-connection-cooperation-2777610/" TargetMode="External"/><Relationship Id="rId7" Type="http://schemas.openxmlformats.org/officeDocument/2006/relationships/hyperlink" Target="https://www.piqsels.com/en/public-domain-photo-jcli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hyperlink" Target="https://pixabay.com/en/blood-sample-tube-container-32548/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9358/book-by-crazyterabyt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/>
              <a:t>Metadata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06D10E2-D4F2-F35B-A1C3-79CF08B4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>
            <a:normAutofit/>
          </a:bodyPr>
          <a:lstStyle/>
          <a:p>
            <a:r>
              <a:rPr lang="en-GB"/>
              <a:t>Kirstyn Brunker</a:t>
            </a:r>
          </a:p>
          <a:p>
            <a:r>
              <a:rPr lang="en-US" i="1"/>
              <a:t>RAGE workshop, SCENE, University of Glasgow</a:t>
            </a:r>
          </a:p>
          <a:p>
            <a:r>
              <a:rPr lang="en-US" i="1"/>
              <a:t>26-30</a:t>
            </a:r>
            <a:r>
              <a:rPr lang="en-US" i="1" baseline="30000"/>
              <a:t>th</a:t>
            </a:r>
            <a:r>
              <a:rPr lang="en-US" i="1"/>
              <a:t> June 2023</a:t>
            </a:r>
          </a:p>
          <a:p>
            <a:endParaRPr lang="en-GB"/>
          </a:p>
        </p:txBody>
      </p:sp>
      <p:pic>
        <p:nvPicPr>
          <p:cNvPr id="8194" name="Picture 2" descr="Highlighting differences: Big Data versus Analytics | Planon">
            <a:extLst>
              <a:ext uri="{FF2B5EF4-FFF2-40B4-BE49-F238E27FC236}">
                <a16:creationId xmlns:a16="http://schemas.microsoft.com/office/drawing/2014/main" id="{2D78C0B4-19F8-2A39-8E02-229D4901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379696"/>
            <a:ext cx="6172200" cy="408908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A13E-E653-E368-5002-F6F8208A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sz="2200"/>
              <a:t>Include relevant information such as sample identifiers, characteristics, and experimental conditions.</a:t>
            </a:r>
            <a:br>
              <a:rPr lang="en-GB" sz="2200"/>
            </a:br>
            <a:endParaRPr lang="en-US" sz="2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F82A-33A6-FB15-5E49-908DB5D21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sz="2200" dirty="0"/>
              <a:t>Sample 1</a:t>
            </a:r>
          </a:p>
          <a:p>
            <a:r>
              <a:rPr lang="en-US" sz="2200" dirty="0"/>
              <a:t>Blood</a:t>
            </a:r>
          </a:p>
          <a:p>
            <a:r>
              <a:rPr lang="en-US" sz="2200" dirty="0"/>
              <a:t>Collected: </a:t>
            </a:r>
            <a:r>
              <a:rPr lang="en-US" sz="2200" dirty="0" err="1"/>
              <a:t>Gartnavel</a:t>
            </a:r>
            <a:r>
              <a:rPr lang="en-US" sz="2200" dirty="0"/>
              <a:t> hospital</a:t>
            </a:r>
          </a:p>
          <a:p>
            <a:r>
              <a:rPr lang="en-US" sz="2200" dirty="0"/>
              <a:t>Received: 12-Jun-2022</a:t>
            </a:r>
          </a:p>
          <a:p>
            <a:endParaRPr lang="en-US" sz="2200" dirty="0"/>
          </a:p>
        </p:txBody>
      </p:sp>
      <p:pic>
        <p:nvPicPr>
          <p:cNvPr id="6" name="Picture 5" descr="A red tube with white label&#10;&#10;Description automatically generated with low confidence">
            <a:extLst>
              <a:ext uri="{FF2B5EF4-FFF2-40B4-BE49-F238E27FC236}">
                <a16:creationId xmlns:a16="http://schemas.microsoft.com/office/drawing/2014/main" id="{7CAC5D7E-C6CE-858A-E7AB-EE3828B7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0882" y="987425"/>
            <a:ext cx="2436811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777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8EB7-A3FA-7158-9C46-95AB9352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Establish linkages between metadata and associated data files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29067-E476-B72F-F895-F1193CDC5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Common identifier</a:t>
            </a:r>
          </a:p>
        </p:txBody>
      </p:sp>
      <p:pic>
        <p:nvPicPr>
          <p:cNvPr id="5" name="Picture 4" descr="Hands holding two pieces of a puzzle&#10;&#10;Description automatically generated with low confidence">
            <a:extLst>
              <a:ext uri="{FF2B5EF4-FFF2-40B4-BE49-F238E27FC236}">
                <a16:creationId xmlns:a16="http://schemas.microsoft.com/office/drawing/2014/main" id="{6F571452-3A48-CF28-0583-937B0BF9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7458" y="3290899"/>
            <a:ext cx="3472413" cy="2314942"/>
          </a:xfrm>
          <a:prstGeom prst="rect">
            <a:avLst/>
          </a:prstGeom>
        </p:spPr>
      </p:pic>
      <p:pic>
        <p:nvPicPr>
          <p:cNvPr id="6" name="Picture 5" descr="A red tube with white label&#10;&#10;Description automatically generated with low confidence">
            <a:extLst>
              <a:ext uri="{FF2B5EF4-FFF2-40B4-BE49-F238E27FC236}">
                <a16:creationId xmlns:a16="http://schemas.microsoft.com/office/drawing/2014/main" id="{CA362D86-520F-312A-FFB8-17EA25E48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75759" y="2749819"/>
            <a:ext cx="1698551" cy="3397102"/>
          </a:xfrm>
          <a:prstGeom prst="rect">
            <a:avLst/>
          </a:prstGeom>
        </p:spPr>
      </p:pic>
      <p:pic>
        <p:nvPicPr>
          <p:cNvPr id="8" name="Picture 7" descr="A doctor writing on a clipboard&#10;&#10;Description automatically generated with medium confidence">
            <a:extLst>
              <a:ext uri="{FF2B5EF4-FFF2-40B4-BE49-F238E27FC236}">
                <a16:creationId xmlns:a16="http://schemas.microsoft.com/office/drawing/2014/main" id="{030ED72A-418F-1041-D6D8-E8C0FB4DD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2587" y="3290899"/>
            <a:ext cx="4009213" cy="2669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94F2E-017B-49DD-FF50-9060F0F5C334}"/>
              </a:ext>
            </a:extLst>
          </p:cNvPr>
          <p:cNvSpPr txBox="1"/>
          <p:nvPr/>
        </p:nvSpPr>
        <p:spPr>
          <a:xfrm>
            <a:off x="1518856" y="2671109"/>
            <a:ext cx="1790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Patient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27D91-4F9A-9863-71EA-716CEB7930E3}"/>
              </a:ext>
            </a:extLst>
          </p:cNvPr>
          <p:cNvSpPr txBox="1"/>
          <p:nvPr/>
        </p:nvSpPr>
        <p:spPr>
          <a:xfrm>
            <a:off x="9188184" y="1889617"/>
            <a:ext cx="171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Sample 1</a:t>
            </a:r>
          </a:p>
        </p:txBody>
      </p:sp>
    </p:spTree>
    <p:extLst>
      <p:ext uri="{BB962C8B-B14F-4D97-AF65-F5344CB8AC3E}">
        <p14:creationId xmlns:p14="http://schemas.microsoft.com/office/powerpoint/2010/main" val="342544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19120-AB1C-13F6-47F9-EF790228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Utilize standardized terminology and controlled vocabularies.</a:t>
            </a:r>
            <a:br>
              <a:rPr lang="en-GB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4AEDDF-A387-2851-811E-C652DE965A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3133" y="1705342"/>
            <a:ext cx="8977193" cy="1483361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400A058-E897-86AC-FC44-1D60C58F8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739050"/>
              </p:ext>
            </p:extLst>
          </p:nvPr>
        </p:nvGraphicFramePr>
        <p:xfrm>
          <a:off x="4104167" y="1705343"/>
          <a:ext cx="7552092" cy="411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10068">
                  <a:extLst>
                    <a:ext uri="{9D8B030D-6E8A-4147-A177-3AD203B41FA5}">
                      <a16:colId xmlns:a16="http://schemas.microsoft.com/office/drawing/2014/main" val="335573090"/>
                    </a:ext>
                  </a:extLst>
                </a:gridCol>
                <a:gridCol w="2272835">
                  <a:extLst>
                    <a:ext uri="{9D8B030D-6E8A-4147-A177-3AD203B41FA5}">
                      <a16:colId xmlns:a16="http://schemas.microsoft.com/office/drawing/2014/main" val="2985165189"/>
                    </a:ext>
                  </a:extLst>
                </a:gridCol>
                <a:gridCol w="1555181">
                  <a:extLst>
                    <a:ext uri="{9D8B030D-6E8A-4147-A177-3AD203B41FA5}">
                      <a16:colId xmlns:a16="http://schemas.microsoft.com/office/drawing/2014/main" val="903988362"/>
                    </a:ext>
                  </a:extLst>
                </a:gridCol>
                <a:gridCol w="1914008">
                  <a:extLst>
                    <a:ext uri="{9D8B030D-6E8A-4147-A177-3AD203B41FA5}">
                      <a16:colId xmlns:a16="http://schemas.microsoft.com/office/drawing/2014/main" val="784280151"/>
                    </a:ext>
                  </a:extLst>
                </a:gridCol>
              </a:tblGrid>
              <a:tr h="1014869">
                <a:tc>
                  <a:txBody>
                    <a:bodyPr/>
                    <a:lstStyle/>
                    <a:p>
                      <a:r>
                        <a:rPr lang="en-US" sz="2800" dirty="0" err="1"/>
                        <a:t>Sample_id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Tissue_type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814597"/>
                  </a:ext>
                </a:extLst>
              </a:tr>
              <a:tr h="1014869">
                <a:tc>
                  <a:txBody>
                    <a:bodyPr/>
                    <a:lstStyle/>
                    <a:p>
                      <a:r>
                        <a:rPr lang="en-US" sz="2800" dirty="0"/>
                        <a:t>RV001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12/03/21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90185"/>
                  </a:ext>
                </a:extLst>
              </a:tr>
              <a:tr h="1014869">
                <a:tc>
                  <a:txBody>
                    <a:bodyPr/>
                    <a:lstStyle/>
                    <a:p>
                      <a:r>
                        <a:rPr lang="en-US" sz="2800" dirty="0"/>
                        <a:t>RV123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Saliva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Canid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01.05.2020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3337"/>
                  </a:ext>
                </a:extLst>
              </a:tr>
              <a:tr h="1070417">
                <a:tc>
                  <a:txBody>
                    <a:bodyPr/>
                    <a:lstStyle/>
                    <a:p>
                      <a:r>
                        <a:rPr lang="en-US" sz="2800" dirty="0"/>
                        <a:t>RV432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Canis </a:t>
                      </a:r>
                      <a:r>
                        <a:rPr lang="en-US" sz="2800" dirty="0" err="1"/>
                        <a:t>familiaris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October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5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93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F1E7-84A3-A349-8AEB-5A5CFDB8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sz="2200"/>
              <a:t>Capture metadata provenance and maintain a record of data entry and updates.</a:t>
            </a:r>
            <a:br>
              <a:rPr lang="en-GB" sz="2200"/>
            </a:br>
            <a:endParaRPr lang="en-US" sz="2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D042F-868F-834F-96EA-D677E5DCB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>
            <a:normAutofit/>
          </a:bodyPr>
          <a:lstStyle/>
          <a:p>
            <a:r>
              <a:rPr lang="en-US"/>
              <a:t>Source, authorship and modification history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HD wallpaper: Team Work - Business Meeting - Top View with Copyspace,  businessman | Wallpaper Flare">
            <a:extLst>
              <a:ext uri="{FF2B5EF4-FFF2-40B4-BE49-F238E27FC236}">
                <a16:creationId xmlns:a16="http://schemas.microsoft.com/office/drawing/2014/main" id="{27F3F97F-51DB-5A7B-8A00-A7653DD0A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r="29942"/>
          <a:stretch/>
        </p:blipFill>
        <p:spPr bwMode="auto">
          <a:xfrm>
            <a:off x="5183188" y="987425"/>
            <a:ext cx="6172200" cy="48736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84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D552-19AD-66EA-D75C-857F810F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dirty="0"/>
              <a:t>Backup metadata and use version control.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51DC2-00FD-3BE7-A40D-71CFFCEA2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>
            <a:normAutofit/>
          </a:bodyPr>
          <a:lstStyle/>
          <a:p>
            <a:r>
              <a:rPr lang="en-US" dirty="0"/>
              <a:t>Can recover data if needed</a:t>
            </a:r>
          </a:p>
          <a:p>
            <a:r>
              <a:rPr lang="en-US" dirty="0"/>
              <a:t>Trace edits, whether accidental or not</a:t>
            </a:r>
          </a:p>
        </p:txBody>
      </p:sp>
      <p:pic>
        <p:nvPicPr>
          <p:cNvPr id="5122" name="Picture 2" descr="What is GitHub? — Pythia Foundations">
            <a:extLst>
              <a:ext uri="{FF2B5EF4-FFF2-40B4-BE49-F238E27FC236}">
                <a16:creationId xmlns:a16="http://schemas.microsoft.com/office/drawing/2014/main" id="{FB7FA2A5-3C9A-EBBE-6243-9E911ADB6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696021"/>
            <a:ext cx="6172200" cy="345643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49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FAFD-47EE-1B69-62C8-EAFD482E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 data security and privacy measures.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14C7A-7EE5-2861-EFF3-BA98E330B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 protection</a:t>
            </a:r>
          </a:p>
          <a:p>
            <a:r>
              <a:rPr lang="en-US" dirty="0"/>
              <a:t>Some data may be sensitive</a:t>
            </a:r>
          </a:p>
          <a:p>
            <a:r>
              <a:rPr lang="en-US" dirty="0"/>
              <a:t>Set view, edit and admin privileges</a:t>
            </a:r>
          </a:p>
        </p:txBody>
      </p:sp>
      <p:pic>
        <p:nvPicPr>
          <p:cNvPr id="6146" name="Picture 2" descr="REDCap - Penn State Clinical and Translational Science Institute">
            <a:extLst>
              <a:ext uri="{FF2B5EF4-FFF2-40B4-BE49-F238E27FC236}">
                <a16:creationId xmlns:a16="http://schemas.microsoft.com/office/drawing/2014/main" id="{F928584B-94FA-8B64-CF15-169114CC9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92" y="3476258"/>
            <a:ext cx="48387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19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AD7D-B377-0C82-E386-9EE4322C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B5B6E-BF80-9109-CF8D-4592B767A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Common source of problems</a:t>
            </a:r>
          </a:p>
          <a:p>
            <a:r>
              <a:rPr lang="en-US" dirty="0"/>
              <a:t>Given a choice users will use abbreviations/colloquialisms </a:t>
            </a:r>
          </a:p>
          <a:p>
            <a:r>
              <a:rPr lang="en-US" b="1" dirty="0" err="1"/>
              <a:t>Standardisation</a:t>
            </a:r>
            <a:r>
              <a:rPr lang="en-US" dirty="0"/>
              <a:t> is so important</a:t>
            </a:r>
          </a:p>
          <a:p>
            <a:r>
              <a:rPr lang="en-US" dirty="0"/>
              <a:t>Provide a template and a definition of fields (data dictionary)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4858DFB-EF97-5C81-84C9-6494965D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456" y="3754034"/>
            <a:ext cx="7772400" cy="23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9F52-5CF6-D65D-2A5E-9BABA434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dictionary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0BFD0-A3E3-89F6-55CA-5C2155DCF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83013AF3-EF93-D021-668D-9FC7EE04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1006"/>
            <a:ext cx="12065935" cy="30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0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D3FA-4F4B-FE92-D65F-996B00E6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sample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FEBB4-A3C9-D079-280A-5581B1624E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1BE9E-E06F-94B5-0F82-0A1C08720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675"/>
            <a:ext cx="12447492" cy="33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79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5115-056B-AFF2-CB61-E759E92B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B0C2-BE57-1F6B-63CA-0E5C6035E4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Consider your research questions and the type of analysis you want to do</a:t>
            </a:r>
          </a:p>
          <a:p>
            <a:endParaRPr lang="en-US" dirty="0"/>
          </a:p>
          <a:p>
            <a:r>
              <a:rPr lang="en-US" dirty="0"/>
              <a:t>What data do you need?</a:t>
            </a:r>
          </a:p>
          <a:p>
            <a:endParaRPr lang="en-US" dirty="0"/>
          </a:p>
          <a:p>
            <a:r>
              <a:rPr lang="en-US" dirty="0"/>
              <a:t>Make sure that data is collected! </a:t>
            </a:r>
          </a:p>
        </p:txBody>
      </p:sp>
    </p:spTree>
    <p:extLst>
      <p:ext uri="{BB962C8B-B14F-4D97-AF65-F5344CB8AC3E}">
        <p14:creationId xmlns:p14="http://schemas.microsoft.com/office/powerpoint/2010/main" val="311613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DFC6A3-C7D3-4BE9-F85F-D2310D72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 anchor="t">
            <a:normAutofit/>
          </a:bodyPr>
          <a:lstStyle/>
          <a:p>
            <a:r>
              <a:rPr lang="en-US" dirty="0"/>
              <a:t>'Data about data’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CB6A26C-D337-BB4A-BDC3-25ACE88F69C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61803410"/>
              </p:ext>
            </p:extLst>
          </p:nvPr>
        </p:nvGraphicFramePr>
        <p:xfrm>
          <a:off x="285750" y="1627188"/>
          <a:ext cx="11474450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7243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A67C-913D-27E3-D5A7-046D1512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metadata: </a:t>
            </a:r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2A02A-6125-7CCA-AE52-3C392E65E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Phylodynamics</a:t>
            </a:r>
            <a:r>
              <a:rPr lang="en-US" dirty="0"/>
              <a:t> = analysis that integrates </a:t>
            </a:r>
            <a:r>
              <a:rPr lang="en-US" dirty="0" err="1"/>
              <a:t>spatio</a:t>
            </a:r>
            <a:r>
              <a:rPr lang="en-US" dirty="0"/>
              <a:t>-temporal-genetic data</a:t>
            </a:r>
          </a:p>
          <a:p>
            <a:endParaRPr lang="en-US" dirty="0"/>
          </a:p>
          <a:p>
            <a:r>
              <a:rPr lang="en-US" dirty="0"/>
              <a:t>Require:</a:t>
            </a:r>
          </a:p>
          <a:p>
            <a:pPr lvl="1"/>
            <a:r>
              <a:rPr lang="en-US" dirty="0"/>
              <a:t>Sequences</a:t>
            </a:r>
          </a:p>
          <a:p>
            <a:pPr lvl="1"/>
            <a:r>
              <a:rPr lang="en-US" dirty="0"/>
              <a:t>Date associated with case e.g. symptoms started,  sample collected</a:t>
            </a:r>
          </a:p>
          <a:p>
            <a:pPr lvl="1"/>
            <a:r>
              <a:rPr lang="en-US" dirty="0"/>
              <a:t>Case location e.g. GPS coordinates, village, district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more resolved this data is the more informative your analysis will be</a:t>
            </a:r>
          </a:p>
        </p:txBody>
      </p:sp>
    </p:spTree>
    <p:extLst>
      <p:ext uri="{BB962C8B-B14F-4D97-AF65-F5344CB8AC3E}">
        <p14:creationId xmlns:p14="http://schemas.microsoft.com/office/powerpoint/2010/main" val="4054392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423A-40C6-C29A-8D0F-3F869593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E17DA-9BC0-D72D-4951-3766A735FE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Metadata is extremely important</a:t>
            </a:r>
          </a:p>
          <a:p>
            <a:endParaRPr lang="en-US" dirty="0"/>
          </a:p>
          <a:p>
            <a:r>
              <a:rPr lang="en-US" dirty="0"/>
              <a:t>Collect the right information for your desired analysis/outputs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your life easier by having good practices in place from the offset</a:t>
            </a:r>
          </a:p>
        </p:txBody>
      </p:sp>
    </p:spTree>
    <p:extLst>
      <p:ext uri="{BB962C8B-B14F-4D97-AF65-F5344CB8AC3E}">
        <p14:creationId xmlns:p14="http://schemas.microsoft.com/office/powerpoint/2010/main" val="2226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5424-B679-554A-935B-2CF2EFD1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12ADE3-76BB-C573-642B-40CEB47912C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7" y="-17256"/>
            <a:ext cx="9845749" cy="68752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AE1A00-60DE-1208-4017-68CE91BC81F7}"/>
              </a:ext>
            </a:extLst>
          </p:cNvPr>
          <p:cNvSpPr/>
          <p:nvPr/>
        </p:nvSpPr>
        <p:spPr>
          <a:xfrm>
            <a:off x="3083442" y="2721935"/>
            <a:ext cx="2169042" cy="13609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52AE3-955B-86BC-1C00-7260C70D94F6}"/>
              </a:ext>
            </a:extLst>
          </p:cNvPr>
          <p:cNvSpPr/>
          <p:nvPr/>
        </p:nvSpPr>
        <p:spPr>
          <a:xfrm>
            <a:off x="6096000" y="61433"/>
            <a:ext cx="4890868" cy="662072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2B697-535E-2447-24FA-9A5CDEA71FE8}"/>
              </a:ext>
            </a:extLst>
          </p:cNvPr>
          <p:cNvSpPr txBox="1"/>
          <p:nvPr/>
        </p:nvSpPr>
        <p:spPr>
          <a:xfrm>
            <a:off x="4033658" y="4082902"/>
            <a:ext cx="86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AD8D63-22CE-EF40-121F-5205E9E95A45}"/>
              </a:ext>
            </a:extLst>
          </p:cNvPr>
          <p:cNvSpPr txBox="1"/>
          <p:nvPr/>
        </p:nvSpPr>
        <p:spPr>
          <a:xfrm>
            <a:off x="8799248" y="3968168"/>
            <a:ext cx="160056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03984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819CA8-199A-D466-4DA7-52C8D1E14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586"/>
            <a:ext cx="11125836" cy="53975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433F63-A2F5-CAC8-D6BC-91906C291F0C}"/>
              </a:ext>
            </a:extLst>
          </p:cNvPr>
          <p:cNvSpPr/>
          <p:nvPr/>
        </p:nvSpPr>
        <p:spPr>
          <a:xfrm>
            <a:off x="1616148" y="334927"/>
            <a:ext cx="2806995" cy="653902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3C541-6AFC-FCBD-616B-CD4A8978E8EA}"/>
              </a:ext>
            </a:extLst>
          </p:cNvPr>
          <p:cNvSpPr/>
          <p:nvPr/>
        </p:nvSpPr>
        <p:spPr>
          <a:xfrm>
            <a:off x="2257645" y="1750794"/>
            <a:ext cx="2806995" cy="1168789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30156C-5A8E-9B21-4B1D-34674410F6F7}"/>
              </a:ext>
            </a:extLst>
          </p:cNvPr>
          <p:cNvSpPr/>
          <p:nvPr/>
        </p:nvSpPr>
        <p:spPr>
          <a:xfrm>
            <a:off x="70242" y="602790"/>
            <a:ext cx="11561777" cy="62552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4297F-B82C-98B8-1620-ACEB7B586C55}"/>
              </a:ext>
            </a:extLst>
          </p:cNvPr>
          <p:cNvSpPr txBox="1"/>
          <p:nvPr/>
        </p:nvSpPr>
        <p:spPr>
          <a:xfrm>
            <a:off x="4423143" y="105518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11D562-858D-4489-811F-3E2F37A8D22D}"/>
              </a:ext>
            </a:extLst>
          </p:cNvPr>
          <p:cNvSpPr txBox="1"/>
          <p:nvPr/>
        </p:nvSpPr>
        <p:spPr>
          <a:xfrm>
            <a:off x="8222418" y="11241"/>
            <a:ext cx="86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85FBFE-793D-37CE-83E9-DF486D08FD00}"/>
              </a:ext>
            </a:extLst>
          </p:cNvPr>
          <p:cNvSpPr txBox="1"/>
          <p:nvPr/>
        </p:nvSpPr>
        <p:spPr>
          <a:xfrm>
            <a:off x="5223426" y="2073578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1364419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FAD8B-5BC3-2C89-9C50-A8D7095F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8" y="0"/>
            <a:ext cx="5143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613F7-74EB-5BA7-9009-03EA91E3D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64" y="2419350"/>
            <a:ext cx="6972300" cy="201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6F5932-EB13-1078-3F5F-12AEBF85DB94}"/>
              </a:ext>
            </a:extLst>
          </p:cNvPr>
          <p:cNvSpPr txBox="1"/>
          <p:nvPr/>
        </p:nvSpPr>
        <p:spPr>
          <a:xfrm>
            <a:off x="8157943" y="1850065"/>
            <a:ext cx="160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80B73-11D0-464C-ABF2-2180191E3E6B}"/>
              </a:ext>
            </a:extLst>
          </p:cNvPr>
          <p:cNvSpPr txBox="1"/>
          <p:nvPr/>
        </p:nvSpPr>
        <p:spPr>
          <a:xfrm>
            <a:off x="5291824" y="91489"/>
            <a:ext cx="86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3076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6CC6-10D9-3BBF-C605-7E505790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CB31C-7AB0-EE4B-7219-15F79AB0AB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Valuable context and information about the samples used in a study to draw meaningful conclusions and share data effectively</a:t>
            </a:r>
          </a:p>
          <a:p>
            <a:pPr marL="0" indent="0" algn="l"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Experimental Design and Context	 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Data Interpretation and Analysis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Quality Control and Data Validation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Reproducibility and Data Sharing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Ethical Considerations and Compliance</a:t>
            </a:r>
          </a:p>
        </p:txBody>
      </p:sp>
    </p:spTree>
    <p:extLst>
      <p:ext uri="{BB962C8B-B14F-4D97-AF65-F5344CB8AC3E}">
        <p14:creationId xmlns:p14="http://schemas.microsoft.com/office/powerpoint/2010/main" val="1035235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B08F-DE64-3548-B9F9-7C9165E2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DAD1A2-9B56-5B05-594F-1A443D29D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is absolutely vital that you have good data recording, </a:t>
            </a:r>
            <a:r>
              <a:rPr lang="en-US" sz="3200" dirty="0" err="1"/>
              <a:t>organisation</a:t>
            </a:r>
            <a:r>
              <a:rPr lang="en-US" sz="3200" dirty="0"/>
              <a:t> and validation practices for any metadata</a:t>
            </a:r>
          </a:p>
          <a:p>
            <a:endParaRPr lang="en-US" dirty="0"/>
          </a:p>
          <a:p>
            <a:pPr lvl="1"/>
            <a:r>
              <a:rPr lang="en-US" dirty="0"/>
              <a:t>Case metadata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Sample metadata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Sequence metadata</a:t>
            </a:r>
          </a:p>
        </p:txBody>
      </p:sp>
    </p:spTree>
    <p:extLst>
      <p:ext uri="{BB962C8B-B14F-4D97-AF65-F5344CB8AC3E}">
        <p14:creationId xmlns:p14="http://schemas.microsoft.com/office/powerpoint/2010/main" val="312305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E146-059B-2BA2-81F9-5EB0E0BF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/>
          <a:p>
            <a:r>
              <a:rPr lang="en-GB" sz="2200"/>
              <a:t>Consider sharing metadata with collaborators or depositing it in public repositories.</a:t>
            </a:r>
            <a:br>
              <a:rPr lang="en-GB" sz="2200"/>
            </a:br>
            <a:endParaRPr lang="en-US" sz="22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B8742E7-3B52-B0F3-9ABC-4F3916F33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2" descr="National Center for Biotechnology Information - Wikipedia">
            <a:extLst>
              <a:ext uri="{FF2B5EF4-FFF2-40B4-BE49-F238E27FC236}">
                <a16:creationId xmlns:a16="http://schemas.microsoft.com/office/drawing/2014/main" id="{AE2223E2-66BB-B1B6-2C5A-8B6E36F9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2431" y="486963"/>
            <a:ext cx="3937889" cy="48736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NA Browser">
            <a:extLst>
              <a:ext uri="{FF2B5EF4-FFF2-40B4-BE49-F238E27FC236}">
                <a16:creationId xmlns:a16="http://schemas.microsoft.com/office/drawing/2014/main" id="{D84B9C7F-B571-733A-B482-B84F6B48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75" y="4755095"/>
            <a:ext cx="5308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56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6D1C-4159-8321-8F68-D16E367F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Validate metadata and perform regular quality control checks.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D5E04-F158-A9A4-F1B1-9BA2980180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brown book with a yellow label&#10;&#10;Description automatically generated with low confidence">
            <a:extLst>
              <a:ext uri="{FF2B5EF4-FFF2-40B4-BE49-F238E27FC236}">
                <a16:creationId xmlns:a16="http://schemas.microsoft.com/office/drawing/2014/main" id="{5EC92682-6645-2E16-B1B7-EF9AF51D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6224" y="1409507"/>
            <a:ext cx="3863378" cy="4038986"/>
          </a:xfrm>
          <a:prstGeom prst="rect">
            <a:avLst/>
          </a:prstGeom>
        </p:spPr>
      </p:pic>
      <p:pic>
        <p:nvPicPr>
          <p:cNvPr id="7" name="Picture 6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6753D7FA-E673-648C-7FFA-D697A8AB0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43" y="1659756"/>
            <a:ext cx="4220915" cy="42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1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G_template" id="{85573756-4D22-C24E-8AFE-DFD36DE1987F}" vid="{1CA826F4-C7C6-D145-B370-926C8D7A19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789</TotalTime>
  <Words>499</Words>
  <Application>Microsoft Macintosh PowerPoint</Application>
  <PresentationFormat>Widescreen</PresentationFormat>
  <Paragraphs>107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Söhne</vt:lpstr>
      <vt:lpstr>Office Theme</vt:lpstr>
      <vt:lpstr>Metadata</vt:lpstr>
      <vt:lpstr>'Data about data’</vt:lpstr>
      <vt:lpstr>PowerPoint Presentation</vt:lpstr>
      <vt:lpstr>PowerPoint Presentation</vt:lpstr>
      <vt:lpstr>PowerPoint Presentation</vt:lpstr>
      <vt:lpstr>Why is it important?</vt:lpstr>
      <vt:lpstr>Best practices</vt:lpstr>
      <vt:lpstr>Consider sharing metadata with collaborators or depositing it in public repositories. </vt:lpstr>
      <vt:lpstr>Validate metadata and perform regular quality control checks. </vt:lpstr>
      <vt:lpstr>Include relevant information such as sample identifiers, characteristics, and experimental conditions. </vt:lpstr>
      <vt:lpstr>Establish linkages between metadata and associated data files </vt:lpstr>
      <vt:lpstr>Utilize standardized terminology and controlled vocabularies. </vt:lpstr>
      <vt:lpstr>Capture metadata provenance and maintain a record of data entry and updates. </vt:lpstr>
      <vt:lpstr>Backup metadata and use version control. </vt:lpstr>
      <vt:lpstr>Implement data security and privacy measures. </vt:lpstr>
      <vt:lpstr>Data formats</vt:lpstr>
      <vt:lpstr>Example: data dictionary</vt:lpstr>
      <vt:lpstr>Example: sample metadata</vt:lpstr>
      <vt:lpstr>Minimal metadata</vt:lpstr>
      <vt:lpstr>Minimal metadata: phylodynamics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</dc:title>
  <dc:subject/>
  <dc:creator>Kirstyn Brunker</dc:creator>
  <cp:keywords/>
  <dc:description/>
  <cp:lastModifiedBy>Kirstyn Brunker</cp:lastModifiedBy>
  <cp:revision>26</cp:revision>
  <dcterms:created xsi:type="dcterms:W3CDTF">2023-06-29T19:32:13Z</dcterms:created>
  <dcterms:modified xsi:type="dcterms:W3CDTF">2023-06-30T08:41:14Z</dcterms:modified>
  <cp:category/>
</cp:coreProperties>
</file>